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6" r:id="rId2"/>
    <p:sldId id="256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08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93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11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26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9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545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8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3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0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2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095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45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40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14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14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31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75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702081D-FF39-4590-B5AF-DD6D87E4A85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55312AEF-867F-4A76-AF94-E2A7E3B4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8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lynn.Mahlberg@gbcnv.edu" TargetMode="External"/><Relationship Id="rId2" Type="http://schemas.openxmlformats.org/officeDocument/2006/relationships/hyperlink" Target="mailto:patricia.anderson@gbcnv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CAMPUS SECURITY AUTHORITY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Presentation today will include:  overview; </a:t>
            </a:r>
            <a:r>
              <a:rPr lang="en-US" dirty="0" err="1" smtClean="0"/>
              <a:t>Clery</a:t>
            </a:r>
            <a:r>
              <a:rPr lang="en-US" dirty="0" smtClean="0"/>
              <a:t> center for security on campus film, handouts, and forms; and, discussion.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783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CAMPUS SECURITY AUTHORITIES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Officials with significant responsibility for student and campus activities - Examples – Student Advocate, Faculty Advisors to Student Clubs, Faculty Advisors for Academic Programs, Student Government Association Officers, Housing Coordinator, Resident Advisors, Security Officers, Behavioral Intervention Team, to name a few….</a:t>
            </a:r>
          </a:p>
          <a:p>
            <a:endParaRPr lang="en-US" dirty="0"/>
          </a:p>
          <a:p>
            <a:r>
              <a:rPr lang="en-US" dirty="0" smtClean="0"/>
              <a:t>What does this mean for GBC?   Almost all faculty and staff may be considered a Campus </a:t>
            </a:r>
            <a:r>
              <a:rPr lang="en-US" smtClean="0"/>
              <a:t>Security Authority.  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008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/>
              <a:t>The Jeanne </a:t>
            </a:r>
            <a:r>
              <a:rPr lang="en-US" sz="3200" b="1" dirty="0" err="1" smtClean="0"/>
              <a:t>Clery</a:t>
            </a:r>
            <a:r>
              <a:rPr lang="en-US" sz="3200" b="1" dirty="0" smtClean="0"/>
              <a:t> Disclosure of Campus Security Policy is the Crime awareness and Campus Security Act, aka </a:t>
            </a:r>
            <a:r>
              <a:rPr lang="en-US" sz="3200" b="1" dirty="0" err="1" smtClean="0"/>
              <a:t>Clery</a:t>
            </a:r>
            <a:r>
              <a:rPr lang="en-US" sz="3200" b="1" dirty="0" smtClean="0"/>
              <a:t> Act </a:t>
            </a:r>
            <a:br>
              <a:rPr lang="en-US" sz="3200" b="1" dirty="0" smtClean="0"/>
            </a:br>
            <a:r>
              <a:rPr lang="en-US" sz="3200" b="1" dirty="0" smtClean="0"/>
              <a:t>~~~~~~~~~~~~~~~~~~~~~~~~~~~~~~~~~~~~~~~~~~~~~~~~~~~~~~~~~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1990 </a:t>
            </a:r>
            <a:r>
              <a:rPr lang="en-US" dirty="0" err="1" smtClean="0"/>
              <a:t>Clery</a:t>
            </a:r>
            <a:r>
              <a:rPr lang="en-US" dirty="0" smtClean="0"/>
              <a:t> Act --Annual reporting                      of Crime Statistics:  Homicide, Sex Offenses, Robbery, Aggravated Assault, Burglary, Motor Vehicle Theft, Arson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2008 Amendments protect crime victims, “whistleblowers,” and others from retaliation.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2013 Campus </a:t>
            </a:r>
            <a:r>
              <a:rPr lang="en-US" dirty="0" err="1" smtClean="0"/>
              <a:t>SaVE</a:t>
            </a:r>
            <a:r>
              <a:rPr lang="en-US" dirty="0" smtClean="0"/>
              <a:t> Act(Sexual Violence Elimination Act) &amp; VAWA (Violence </a:t>
            </a:r>
            <a:r>
              <a:rPr lang="en-US" smtClean="0"/>
              <a:t>Against Women Act)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adds: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Domestic Violence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Dating Violence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Stalking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540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latin typeface="Arial Black" panose="020B0A04020102020204" pitchFamily="34" charset="0"/>
              </a:rPr>
              <a:t>Campus SaVE (Sexual Violence Elimination ) Act defining…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1800" u="sng" dirty="0" smtClean="0">
                <a:latin typeface="Arial Black" panose="020B0A04020102020204" pitchFamily="34" charset="0"/>
              </a:rPr>
              <a:t>Dating Violence</a:t>
            </a:r>
            <a:r>
              <a:rPr lang="en-US" sz="1800" dirty="0" smtClean="0">
                <a:latin typeface="Arial Black" panose="020B0A04020102020204" pitchFamily="34" charset="0"/>
              </a:rPr>
              <a:t>		  </a:t>
            </a:r>
            <a:r>
              <a:rPr lang="en-US" sz="1800" u="sng" dirty="0" smtClean="0">
                <a:latin typeface="Arial Black" panose="020B0A04020102020204" pitchFamily="34" charset="0"/>
              </a:rPr>
              <a:t>Domestic Violence </a:t>
            </a:r>
            <a:r>
              <a:rPr lang="en-US" sz="1800" dirty="0" smtClean="0">
                <a:latin typeface="Arial Black" panose="020B0A04020102020204" pitchFamily="34" charset="0"/>
              </a:rPr>
              <a:t>                             </a:t>
            </a:r>
            <a:r>
              <a:rPr lang="en-US" sz="1800" u="sng" dirty="0" smtClean="0">
                <a:latin typeface="Arial Black" panose="020B0A04020102020204" pitchFamily="34" charset="0"/>
              </a:rPr>
              <a:t>Stalking</a:t>
            </a:r>
          </a:p>
          <a:p>
            <a:pPr marL="0" indent="0">
              <a:buNone/>
            </a:pPr>
            <a:endParaRPr lang="en-US" sz="1800" u="sng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Arial Black" panose="020B0A04020102020204" pitchFamily="34" charset="0"/>
              </a:rPr>
              <a:t>Violence that is sexual or               Violence that is directed to a             Acts and threats                   </a:t>
            </a:r>
          </a:p>
          <a:p>
            <a:pPr marL="0" indent="0">
              <a:buNone/>
            </a:pPr>
            <a:r>
              <a:rPr lang="en-US" sz="1600" dirty="0">
                <a:latin typeface="Arial Black" panose="020B0A04020102020204" pitchFamily="34" charset="0"/>
              </a:rPr>
              <a:t>p</a:t>
            </a:r>
            <a:r>
              <a:rPr lang="en-US" sz="1600" dirty="0" smtClean="0">
                <a:latin typeface="Arial Black" panose="020B0A04020102020204" pitchFamily="34" charset="0"/>
              </a:rPr>
              <a:t>hysical, or the threat of                 current or former spouse or               directed to a   </a:t>
            </a:r>
          </a:p>
          <a:p>
            <a:pPr marL="0" indent="0">
              <a:buNone/>
            </a:pPr>
            <a:r>
              <a:rPr lang="en-US" sz="1600" dirty="0">
                <a:latin typeface="Arial Black" panose="020B0A04020102020204" pitchFamily="34" charset="0"/>
              </a:rPr>
              <a:t>s</a:t>
            </a:r>
            <a:r>
              <a:rPr lang="en-US" sz="1600" dirty="0" smtClean="0">
                <a:latin typeface="Arial Black" panose="020B0A04020102020204" pitchFamily="34" charset="0"/>
              </a:rPr>
              <a:t>exual or physical abuse,                intimate partner, where they             specific person</a:t>
            </a:r>
          </a:p>
          <a:p>
            <a:pPr marL="0" indent="0">
              <a:buNone/>
            </a:pPr>
            <a:r>
              <a:rPr lang="en-US" sz="1600" dirty="0" smtClean="0">
                <a:latin typeface="Arial Black" panose="020B0A04020102020204" pitchFamily="34" charset="0"/>
              </a:rPr>
              <a:t>committed by a person                    were or are cohabitating, and/or       that would cause a</a:t>
            </a:r>
          </a:p>
          <a:p>
            <a:pPr marL="0" indent="0">
              <a:buNone/>
            </a:pPr>
            <a:r>
              <a:rPr lang="en-US" sz="1600" dirty="0" smtClean="0">
                <a:latin typeface="Arial Black" panose="020B0A04020102020204" pitchFamily="34" charset="0"/>
              </a:rPr>
              <a:t>who has been in a                            where they share a child.  Or,           reasonable person to</a:t>
            </a:r>
          </a:p>
          <a:p>
            <a:pPr marL="0" indent="0">
              <a:buNone/>
            </a:pPr>
            <a:r>
              <a:rPr lang="en-US" sz="1600" u="sng" dirty="0" smtClean="0">
                <a:latin typeface="Arial Black" panose="020B0A04020102020204" pitchFamily="34" charset="0"/>
              </a:rPr>
              <a:t>social relationship </a:t>
            </a:r>
            <a:r>
              <a:rPr lang="en-US" sz="1600" dirty="0" smtClean="0">
                <a:latin typeface="Arial Black" panose="020B0A04020102020204" pitchFamily="34" charset="0"/>
              </a:rPr>
              <a:t>determined        any other person against an             fear for his/her/others </a:t>
            </a:r>
          </a:p>
          <a:p>
            <a:pPr marL="0" indent="0">
              <a:buNone/>
            </a:pPr>
            <a:r>
              <a:rPr lang="en-US" sz="1600" dirty="0" smtClean="0">
                <a:latin typeface="Arial Black" panose="020B0A04020102020204" pitchFamily="34" charset="0"/>
              </a:rPr>
              <a:t>by type of and length of                   adult or youth victim, who is            safety and would </a:t>
            </a:r>
          </a:p>
          <a:p>
            <a:pPr marL="0" indent="0">
              <a:buNone/>
            </a:pPr>
            <a:r>
              <a:rPr lang="en-US" sz="1600" dirty="0">
                <a:latin typeface="Arial Black" panose="020B0A04020102020204" pitchFamily="34" charset="0"/>
              </a:rPr>
              <a:t>r</a:t>
            </a:r>
            <a:r>
              <a:rPr lang="en-US" sz="1600" dirty="0" smtClean="0">
                <a:latin typeface="Arial Black" panose="020B0A04020102020204" pitchFamily="34" charset="0"/>
              </a:rPr>
              <a:t>elationship and frequency of          protected from that person’s            cause substantial </a:t>
            </a:r>
          </a:p>
          <a:p>
            <a:pPr marL="0" indent="0">
              <a:buNone/>
            </a:pPr>
            <a:r>
              <a:rPr lang="en-US" sz="1600" dirty="0">
                <a:latin typeface="Arial Black" panose="020B0A04020102020204" pitchFamily="34" charset="0"/>
              </a:rPr>
              <a:t>i</a:t>
            </a:r>
            <a:r>
              <a:rPr lang="en-US" sz="1600" dirty="0" smtClean="0">
                <a:latin typeface="Arial Black" panose="020B0A04020102020204" pitchFamily="34" charset="0"/>
              </a:rPr>
              <a:t>nteraction.                                       act under the domestic or                emotional distress.</a:t>
            </a:r>
          </a:p>
          <a:p>
            <a:pPr marL="0" indent="0">
              <a:buNone/>
            </a:pPr>
            <a:r>
              <a:rPr lang="en-US" sz="1600" dirty="0">
                <a:latin typeface="Arial Black" panose="020B0A04020102020204" pitchFamily="34" charset="0"/>
              </a:rPr>
              <a:t> </a:t>
            </a:r>
            <a:r>
              <a:rPr lang="en-US" sz="1600" dirty="0" smtClean="0">
                <a:latin typeface="Arial Black" panose="020B0A04020102020204" pitchFamily="34" charset="0"/>
              </a:rPr>
              <a:t>                                                        violence laws of the jurisdiction.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25015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+mn-lt"/>
              </a:rPr>
              <a:t>CAMPUS SECURITY AUTHORITIES RESPONSIBILITIES</a:t>
            </a:r>
            <a:endParaRPr lang="en-US" sz="2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/>
              <a:t>IF SOMEONE TELLS YOU ABOUT A CRIME OR INCIDENT, YOU MUST REPORT TO DIRECTOR OF SECURITY PAT ANDERSON OR VICE PRESIDENT FOR STUDENT SERVICES/TITLE IX COORDINATOR LYNN MAHLBERG.  </a:t>
            </a:r>
          </a:p>
          <a:p>
            <a:r>
              <a:rPr lang="en-US" b="1" dirty="0" smtClean="0"/>
              <a:t>WHEN IN DOUBT, STILL REPORT.</a:t>
            </a:r>
          </a:p>
          <a:p>
            <a:r>
              <a:rPr lang="en-US" b="1" dirty="0" smtClean="0"/>
              <a:t>TELL THE PERSON WHO DISCLOSED THE CRIME THAT YOU MUST SHARE THE INFORMATION</a:t>
            </a:r>
          </a:p>
          <a:p>
            <a:r>
              <a:rPr lang="en-US" b="1" dirty="0" smtClean="0"/>
              <a:t>HELP CONNECT THE PERSON TO AVAILABLE OPTIONS AND RESOURCES WITHIN GBC.</a:t>
            </a:r>
          </a:p>
          <a:p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43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GBC OPTIONS &amp; RESOURCES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Center Director</a:t>
            </a:r>
          </a:p>
          <a:p>
            <a:endParaRPr lang="en-US" dirty="0"/>
          </a:p>
          <a:p>
            <a:r>
              <a:rPr lang="en-US" dirty="0" smtClean="0"/>
              <a:t>Director of Disability Services and Related Resources</a:t>
            </a:r>
          </a:p>
          <a:p>
            <a:endParaRPr lang="en-US" dirty="0"/>
          </a:p>
          <a:p>
            <a:r>
              <a:rPr lang="en-US" dirty="0" smtClean="0"/>
              <a:t>Adult Learner Concierge</a:t>
            </a:r>
          </a:p>
          <a:p>
            <a:endParaRPr lang="en-US" dirty="0"/>
          </a:p>
          <a:p>
            <a:r>
              <a:rPr lang="en-US" dirty="0" smtClean="0"/>
              <a:t>Veteran Transition Counselor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2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/>
              <a:t>IMMEDIATELY NOTIFY THE DIRECTOR OF SECURITY OR VICE PRESIDENT FOR STUDENT SERVICES.  WE WILL: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INVESTIGATE</a:t>
            </a:r>
          </a:p>
          <a:p>
            <a:endParaRPr lang="en-US" dirty="0"/>
          </a:p>
          <a:p>
            <a:r>
              <a:rPr lang="en-US" dirty="0" smtClean="0"/>
              <a:t>TAKE PROMPT EFFECTIVE ACTION</a:t>
            </a:r>
          </a:p>
          <a:p>
            <a:endParaRPr lang="en-US" dirty="0"/>
          </a:p>
          <a:p>
            <a:r>
              <a:rPr lang="en-US" dirty="0" smtClean="0"/>
              <a:t>REMEDY THE EFFECTS</a:t>
            </a:r>
          </a:p>
          <a:p>
            <a:endParaRPr lang="en-US" dirty="0"/>
          </a:p>
          <a:p>
            <a:r>
              <a:rPr lang="en-US" dirty="0" smtClean="0"/>
              <a:t>TAKE ACTION TO REASONABLY PREVENT THE RECURRENCE; AND DO SO IN A PROMPT, EQUITABLE AND EFFECTIVE MANNER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801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/>
              <a:t>DEPENDING ON REPORT, A DETERMINATION IS MADE…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A CRIMINAL OFFENSE?</a:t>
            </a:r>
          </a:p>
          <a:p>
            <a:r>
              <a:rPr lang="en-US" dirty="0" smtClean="0"/>
              <a:t>HAVE SUPPORT &amp; RESOURCES BEEN OFFERED?</a:t>
            </a:r>
          </a:p>
          <a:p>
            <a:r>
              <a:rPr lang="en-US" dirty="0" smtClean="0"/>
              <a:t>DO WE NEED TO PROVIDE TIMELY WARNINGS OR EMERGENCY NOTIFICATION ?</a:t>
            </a:r>
          </a:p>
          <a:p>
            <a:r>
              <a:rPr lang="en-US" dirty="0" smtClean="0"/>
              <a:t>IS IT A CODE VIOLATION WITH POSSIBLE SANCTIONS?</a:t>
            </a:r>
          </a:p>
          <a:p>
            <a:r>
              <a:rPr lang="en-US" dirty="0" smtClean="0"/>
              <a:t>WAS IT MOTIVATED BY RACE, ETHNICITY, DISABILITY, GENDER IDENTITY, RELIGION, NATIONAL ORIGIN, SEXUAL ORIENTATION? </a:t>
            </a:r>
          </a:p>
        </p:txBody>
      </p:sp>
    </p:spTree>
    <p:extLst>
      <p:ext uri="{BB962C8B-B14F-4D97-AF65-F5344CB8AC3E}">
        <p14:creationId xmlns:p14="http://schemas.microsoft.com/office/powerpoint/2010/main" val="895142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CAMPUS SECURITY AUTHORITY REPORTING TO: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Pat Anderson Director of Safety, Security, and Environmental Health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>
                <a:hlinkClick r:id="rId2"/>
              </a:rPr>
              <a:t>patricia.anderson@gbcnv.edu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775.753.2115 (w) 775.934.4923 (Cell)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Lynn Mahlberg, Vice President for Student Services/Title IX Coordinator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>
                <a:hlinkClick r:id="rId3"/>
              </a:rPr>
              <a:t>lynn.mahlberg@gbcnv.edu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775.753.2292 (w) 775.340.2047 (Cell)</a:t>
            </a:r>
          </a:p>
          <a:p>
            <a:pPr marL="0" indent="0" algn="r">
              <a:buNone/>
            </a:pPr>
            <a:r>
              <a:rPr lang="en-US" sz="1800" dirty="0" smtClean="0"/>
              <a:t>December, 2014</a:t>
            </a:r>
          </a:p>
          <a:p>
            <a:pPr marL="0" indent="0" algn="r">
              <a:buNone/>
            </a:pPr>
            <a:r>
              <a:rPr lang="en-US" dirty="0" smtClean="0"/>
              <a:t>Revision January 30,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5076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93</TotalTime>
  <Words>443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Century Gothic</vt:lpstr>
      <vt:lpstr>Wingdings</vt:lpstr>
      <vt:lpstr>Wingdings 3</vt:lpstr>
      <vt:lpstr>Ion Boardroom</vt:lpstr>
      <vt:lpstr>CAMPUS SECURITY AUTHORITY</vt:lpstr>
      <vt:lpstr>CAMPUS SECURITY AUTHORITIES</vt:lpstr>
      <vt:lpstr>The Jeanne Clery Disclosure of Campus Security Policy is the Crime awareness and Campus Security Act, aka Clery Act  ~~~~~~~~~~~~~~~~~~~~~~~~~~~~~~~~~~~~~~~~~~~~~~~~~~~~~~~~~</vt:lpstr>
      <vt:lpstr>Campus SaVE (Sexual Violence Elimination ) Act defining…</vt:lpstr>
      <vt:lpstr>CAMPUS SECURITY AUTHORITIES RESPONSIBILITIES</vt:lpstr>
      <vt:lpstr>GBC OPTIONS &amp; RESOURCES</vt:lpstr>
      <vt:lpstr>IMMEDIATELY NOTIFY THE DIRECTOR OF SECURITY OR VICE PRESIDENT FOR STUDENT SERVICES.  WE WILL:</vt:lpstr>
      <vt:lpstr>DEPENDING ON REPORT, A DETERMINATION IS MADE… </vt:lpstr>
      <vt:lpstr>CAMPUS SECURITY AUTHORITY REPORTING TO:</vt:lpstr>
    </vt:vector>
  </TitlesOfParts>
  <Company>Great Basin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CAMPUS SECURITY AUTHORITIES</dc:title>
  <dc:creator>Great Basin College</dc:creator>
  <cp:lastModifiedBy>GBC</cp:lastModifiedBy>
  <cp:revision>31</cp:revision>
  <cp:lastPrinted>2015-01-30T17:57:57Z</cp:lastPrinted>
  <dcterms:created xsi:type="dcterms:W3CDTF">2014-12-17T23:26:55Z</dcterms:created>
  <dcterms:modified xsi:type="dcterms:W3CDTF">2015-02-25T20:22:32Z</dcterms:modified>
</cp:coreProperties>
</file>