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88" r:id="rId1"/>
  </p:sldMasterIdLst>
  <p:notesMasterIdLst>
    <p:notesMasterId r:id="rId31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3" r:id="rId12"/>
    <p:sldId id="271" r:id="rId13"/>
    <p:sldId id="274" r:id="rId14"/>
    <p:sldId id="272" r:id="rId15"/>
    <p:sldId id="273" r:id="rId16"/>
    <p:sldId id="275" r:id="rId17"/>
    <p:sldId id="268" r:id="rId18"/>
    <p:sldId id="269" r:id="rId19"/>
    <p:sldId id="270" r:id="rId20"/>
    <p:sldId id="277" r:id="rId21"/>
    <p:sldId id="276" r:id="rId22"/>
    <p:sldId id="278" r:id="rId23"/>
    <p:sldId id="279" r:id="rId24"/>
    <p:sldId id="282" r:id="rId25"/>
    <p:sldId id="281" r:id="rId26"/>
    <p:sldId id="280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78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E8D78-4FF1-462C-B081-E915969EE007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6B610-BE76-4302-92CC-9ADDCECE9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215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48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85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61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33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59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723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86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384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996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9731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543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671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51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1813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543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30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175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933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05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482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4884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9517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343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927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74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0322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1448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6B610-BE76-4302-92CC-9ADDCECE9B3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82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F800C-12AD-404E-BABB-796BB8C2DE11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544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D4C9-0A46-4198-A15F-4D592964526E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398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C6E7E-6ED7-4E93-8DE5-7742B79B3710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3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1DAED-BBB8-4144-B596-AFDECAD767E7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088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DC276-7DAB-479F-A3C1-B2AB9C344764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450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3D6FE-4F8D-4B91-8FAB-B8E915145FD7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87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E556-2D90-4F79-85EF-2AF856BFB113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770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617C8-DC37-4B58-923F-0D0AC763E5B0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998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3DCC5-B913-4B2E-9606-3996C872006B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466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B81F-C755-45BA-8D0F-1DF94DAEFD57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146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25B31-E337-4114-B516-39F534F60BB1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3470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9FF79-404B-40FB-8DAB-7A29E486FD36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324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F962-88B7-48DE-A952-3F6095E383A6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4926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548B-AC0E-41D1-B1F2-143ED99FBBB3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76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11B3-96B3-4D4C-A377-97CCAF4D76C1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087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EA034-1529-45E2-B895-BE1F133846A6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438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5C2C5-8D82-41CD-91CA-BA9D2640F2C1}" type="datetime1">
              <a:rPr lang="en-US" smtClean="0"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112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Behavioral Intervention</a:t>
            </a:r>
            <a:br>
              <a:rPr lang="en-US" dirty="0" smtClean="0"/>
            </a:b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Vice President Lynn Mahlberg</a:t>
            </a:r>
          </a:p>
          <a:p>
            <a:r>
              <a:rPr lang="en-US" dirty="0" smtClean="0"/>
              <a:t>Director EHS&amp;S Pat Anderson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116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mission statement </a:t>
            </a:r>
            <a:r>
              <a:rPr lang="en-US" dirty="0" smtClean="0"/>
              <a:t>for </a:t>
            </a:r>
            <a:r>
              <a:rPr lang="en-US" dirty="0"/>
              <a:t>the Behavioral Intervention Team </a:t>
            </a:r>
            <a:r>
              <a:rPr lang="en-US" dirty="0" smtClean="0"/>
              <a:t>(BIT) is:</a:t>
            </a:r>
          </a:p>
          <a:p>
            <a:endParaRPr lang="en-US" dirty="0"/>
          </a:p>
          <a:p>
            <a:r>
              <a:rPr lang="en-US" b="1" dirty="0"/>
              <a:t>The </a:t>
            </a:r>
            <a:r>
              <a:rPr lang="en-US" b="1" dirty="0" smtClean="0"/>
              <a:t>BIT </a:t>
            </a:r>
            <a:r>
              <a:rPr lang="en-US" b="1" dirty="0"/>
              <a:t>team is committed to:  taking a pro-active approach to identify campus community members that may be having difficulties adjusting to change or coping with problems in their personal lives; to create a safe, inviting environment that allows one to express his/her own personal uniqueness; to provide resources, help, support, and behavioral intervention in a time of need.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272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4930"/>
          </a:xfrm>
        </p:spPr>
        <p:txBody>
          <a:bodyPr/>
          <a:lstStyle/>
          <a:p>
            <a:pPr algn="ctr"/>
            <a:r>
              <a:rPr lang="en-US" dirty="0" smtClean="0"/>
              <a:t>Behavioral Intervention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68627"/>
            <a:ext cx="8596668" cy="51486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Behavioral Emergencies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DEFINITION:	A situation where a person exhibits abnormal behavior with a given situation that is unacceptable or intolerable to the faculty, staff or community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COMMON ATTITUDE:		“Your crisis does not constitute my emergency”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QUESTION:		As GBC Faculty and Staff, is “your crisis” my emergency?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191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4930"/>
          </a:xfrm>
        </p:spPr>
        <p:txBody>
          <a:bodyPr/>
          <a:lstStyle/>
          <a:p>
            <a:pPr algn="ctr"/>
            <a:r>
              <a:rPr lang="en-US" dirty="0" smtClean="0"/>
              <a:t>Behavioral Intervention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68627"/>
            <a:ext cx="8596668" cy="51486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Behavioral Emergencies</a:t>
            </a:r>
          </a:p>
          <a:p>
            <a:pPr marL="0" indent="0" algn="ctr">
              <a:buNone/>
            </a:pPr>
            <a:r>
              <a:rPr lang="en-US" sz="2400" dirty="0" smtClean="0"/>
              <a:t>General factors that may cause alteration in behavior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		Brain Chemistry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	</a:t>
            </a:r>
            <a:r>
              <a:rPr lang="en-US" sz="2400" dirty="0" smtClean="0"/>
              <a:t>	Personality Disorders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	</a:t>
            </a:r>
            <a:r>
              <a:rPr lang="en-US" sz="2400" dirty="0" smtClean="0"/>
              <a:t>	Generational factor: the gene pool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	</a:t>
            </a:r>
            <a:r>
              <a:rPr lang="en-US" sz="2400" dirty="0" smtClean="0"/>
              <a:t>	Alcohol and Drugs</a:t>
            </a:r>
          </a:p>
          <a:p>
            <a:pPr marL="914400" lvl="2" indent="0">
              <a:buNone/>
            </a:pPr>
            <a:endParaRPr lang="en-US" sz="2000" dirty="0" smtClean="0"/>
          </a:p>
          <a:p>
            <a:pPr marL="914400" lvl="2" indent="0">
              <a:buNone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ü"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751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4930"/>
          </a:xfrm>
        </p:spPr>
        <p:txBody>
          <a:bodyPr/>
          <a:lstStyle/>
          <a:p>
            <a:pPr algn="ctr"/>
            <a:r>
              <a:rPr lang="en-US" dirty="0" smtClean="0"/>
              <a:t>Behavioral Intervention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68627"/>
            <a:ext cx="8596668" cy="51486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Behavioral Emergencies</a:t>
            </a:r>
          </a:p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dirty="0" smtClean="0"/>
              <a:t>Alcohol and Drugs cause:</a:t>
            </a:r>
          </a:p>
          <a:p>
            <a:pPr marL="0" indent="0" algn="ctr">
              <a:buNone/>
            </a:pPr>
            <a:endParaRPr lang="en-US" sz="2400" dirty="0" smtClean="0"/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/>
              <a:t>	</a:t>
            </a:r>
            <a:r>
              <a:rPr lang="en-US" sz="2400" dirty="0" smtClean="0"/>
              <a:t>Mood Swings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/>
              <a:t>	</a:t>
            </a:r>
            <a:r>
              <a:rPr lang="en-US" sz="2400" dirty="0" smtClean="0"/>
              <a:t>Uncooperative behavior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/>
              <a:t>	</a:t>
            </a:r>
            <a:r>
              <a:rPr lang="en-US" sz="2400" dirty="0" smtClean="0"/>
              <a:t>Potential for death and suicide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676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4930"/>
          </a:xfrm>
        </p:spPr>
        <p:txBody>
          <a:bodyPr/>
          <a:lstStyle/>
          <a:p>
            <a:pPr algn="ctr"/>
            <a:r>
              <a:rPr lang="en-US" dirty="0" smtClean="0"/>
              <a:t>Behavioral Intervention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68627"/>
            <a:ext cx="8596668" cy="51486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Behavioral Emergencies</a:t>
            </a:r>
          </a:p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dirty="0" smtClean="0"/>
              <a:t>Suicide by intention or accident</a:t>
            </a:r>
          </a:p>
          <a:p>
            <a:pPr marL="0" indent="0" algn="ctr">
              <a:buNone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	</a:t>
            </a:r>
            <a:r>
              <a:rPr lang="en-US" sz="2400" dirty="0" smtClean="0"/>
              <a:t>	Prescription drug use increasing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	</a:t>
            </a:r>
            <a:r>
              <a:rPr lang="en-US" sz="2400" dirty="0" smtClean="0"/>
              <a:t>	Drugs easily purchased online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	</a:t>
            </a:r>
            <a:r>
              <a:rPr lang="en-US" sz="2400" dirty="0" smtClean="0"/>
              <a:t>	Elko/Spring Creek suicide numbers have risen in past 		10 years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833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4930"/>
          </a:xfrm>
        </p:spPr>
        <p:txBody>
          <a:bodyPr/>
          <a:lstStyle/>
          <a:p>
            <a:pPr algn="ctr"/>
            <a:r>
              <a:rPr lang="en-US" dirty="0" smtClean="0"/>
              <a:t>Behavioral Intervention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68627"/>
            <a:ext cx="8596668" cy="51486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Behavioral Emergencies</a:t>
            </a:r>
          </a:p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dirty="0" smtClean="0"/>
              <a:t>Reasons for psychological crises:</a:t>
            </a:r>
          </a:p>
          <a:p>
            <a:pPr marL="0" indent="0" algn="ctr">
              <a:buNone/>
            </a:pPr>
            <a:endParaRPr lang="en-US" sz="2400" dirty="0" smtClean="0"/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/>
              <a:t>	</a:t>
            </a:r>
            <a:r>
              <a:rPr lang="en-US" sz="2400" dirty="0" smtClean="0"/>
              <a:t>Anger/Loss/Grief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/>
              <a:t>	</a:t>
            </a:r>
            <a:r>
              <a:rPr lang="en-US" sz="2400" dirty="0" smtClean="0"/>
              <a:t>Suicidal Threat/Gesture/Attempt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/>
              <a:t>	</a:t>
            </a:r>
            <a:r>
              <a:rPr lang="en-US" sz="2400" dirty="0" smtClean="0"/>
              <a:t>Medical Reasons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55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4930"/>
          </a:xfrm>
        </p:spPr>
        <p:txBody>
          <a:bodyPr/>
          <a:lstStyle/>
          <a:p>
            <a:pPr algn="ctr"/>
            <a:r>
              <a:rPr lang="en-US" dirty="0" smtClean="0"/>
              <a:t>Behavioral Intervention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68627"/>
            <a:ext cx="8596668" cy="51486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Behavioral Emergencies</a:t>
            </a:r>
          </a:p>
          <a:p>
            <a:pPr marL="0" indent="0" algn="ctr">
              <a:buNone/>
            </a:pPr>
            <a:r>
              <a:rPr lang="en-US" sz="2400" dirty="0" smtClean="0"/>
              <a:t>Characteristics of Behavior that suggest risk of suicide:</a:t>
            </a:r>
          </a:p>
          <a:p>
            <a:pPr marL="0" indent="0" algn="ctr">
              <a:buNone/>
            </a:pPr>
            <a:endParaRPr lang="en-US" sz="2400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 smtClean="0"/>
              <a:t>Verbal statements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 smtClean="0"/>
              <a:t>Recent history of loss/abandonment/crisis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 smtClean="0"/>
              <a:t>Giving away valued items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 smtClean="0"/>
              <a:t>Maladaptive coping skills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378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4930"/>
          </a:xfrm>
        </p:spPr>
        <p:txBody>
          <a:bodyPr/>
          <a:lstStyle/>
          <a:p>
            <a:pPr algn="ctr"/>
            <a:r>
              <a:rPr lang="en-US" dirty="0" smtClean="0"/>
              <a:t>Behavioral Intervention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68627"/>
            <a:ext cx="8596668" cy="51486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Behavioral Emergencies</a:t>
            </a:r>
          </a:p>
          <a:p>
            <a:pPr marL="0" indent="0" algn="ctr">
              <a:buNone/>
            </a:pPr>
            <a:r>
              <a:rPr lang="en-US" sz="2400" dirty="0" smtClean="0"/>
              <a:t>Special consideration when evaluating and assessing a </a:t>
            </a:r>
          </a:p>
          <a:p>
            <a:pPr marL="0" indent="0" algn="ctr">
              <a:buNone/>
            </a:pPr>
            <a:r>
              <a:rPr lang="en-US" sz="2400" dirty="0" smtClean="0"/>
              <a:t>person with behavioral problems:</a:t>
            </a:r>
          </a:p>
          <a:p>
            <a:pPr marL="0" indent="0" algn="ctr">
              <a:buNone/>
            </a:pPr>
            <a:endParaRPr lang="en-US" sz="2400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 smtClean="0"/>
              <a:t>Your Observations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 smtClean="0"/>
              <a:t>Your Questions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 smtClean="0"/>
              <a:t>Recent History: Alcohol/Drug use, Mental Illness, Diagnosis/Treatment/Medications, Family support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844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4930"/>
          </a:xfrm>
        </p:spPr>
        <p:txBody>
          <a:bodyPr/>
          <a:lstStyle/>
          <a:p>
            <a:pPr algn="ctr"/>
            <a:r>
              <a:rPr lang="en-US" dirty="0" smtClean="0"/>
              <a:t>Behavioral Intervention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68627"/>
            <a:ext cx="8596668" cy="51486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Behavioral Emergencies</a:t>
            </a:r>
          </a:p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dirty="0" smtClean="0"/>
              <a:t>Methods to calm a person with a behavioral emergency:</a:t>
            </a:r>
          </a:p>
          <a:p>
            <a:pPr marL="0" indent="0" algn="ctr">
              <a:buNone/>
            </a:pPr>
            <a:endParaRPr lang="en-US" sz="2400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 smtClean="0"/>
              <a:t>Eye contact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 smtClean="0"/>
              <a:t>Confidence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 smtClean="0"/>
              <a:t>Voice 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dirty="0" smtClean="0"/>
              <a:t>Words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68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4930"/>
          </a:xfrm>
        </p:spPr>
        <p:txBody>
          <a:bodyPr/>
          <a:lstStyle/>
          <a:p>
            <a:pPr algn="ctr"/>
            <a:r>
              <a:rPr lang="en-US" dirty="0" smtClean="0"/>
              <a:t>Behavioral Intervention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68627"/>
            <a:ext cx="8596668" cy="51486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Behavioral Emergencies</a:t>
            </a:r>
          </a:p>
          <a:p>
            <a:pPr marL="0" indent="0" algn="ctr">
              <a:buNone/>
            </a:pPr>
            <a:r>
              <a:rPr lang="en-US" sz="2400" dirty="0" smtClean="0"/>
              <a:t>General principles of behaviors related to risk of violence: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 smtClean="0"/>
              <a:t>Escalating behaviors - Early signs</a:t>
            </a:r>
          </a:p>
          <a:p>
            <a:pPr marL="0" indent="0" algn="ctr">
              <a:buNone/>
            </a:pPr>
            <a:r>
              <a:rPr lang="en-US" sz="2400" dirty="0" smtClean="0"/>
              <a:t>Type of Response?</a:t>
            </a:r>
          </a:p>
          <a:p>
            <a:pPr marL="0" indent="0" algn="ctr">
              <a:buNone/>
            </a:pPr>
            <a:r>
              <a:rPr lang="en-US" sz="2400" dirty="0" smtClean="0"/>
              <a:t>Back-up: It’s good to have a Plan B? Have you let someone else know what is happening?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Dr. Amy Chaffin, RN; former GBC Faculty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690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7846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/>
              <a:t>Behavioral Concerns In and Outside the </a:t>
            </a:r>
            <a:r>
              <a:rPr lang="en-US" sz="2400" b="1" dirty="0" smtClean="0"/>
              <a:t>Classroom</a:t>
            </a:r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b="1" i="1" dirty="0"/>
              <a:t>Do not be concerned that you will violate confidentiality by contacting response personnel or that you are overreacting. </a:t>
            </a:r>
            <a:endParaRPr lang="en-US" sz="2000" b="1" i="1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b="1" i="1" dirty="0"/>
              <a:t> Your information will be taken seriously and investigated as discreetly as feasible.</a:t>
            </a:r>
            <a:endParaRPr lang="en-US" sz="2000" dirty="0"/>
          </a:p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</p:spTree>
    <p:extLst>
      <p:ext uri="{BB962C8B-B14F-4D97-AF65-F5344CB8AC3E}">
        <p14:creationId xmlns:p14="http://schemas.microsoft.com/office/powerpoint/2010/main" val="4059929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2105" y="97542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Level I</a:t>
            </a:r>
            <a:endParaRPr lang="en-US" sz="3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Examples:</a:t>
            </a:r>
            <a:endParaRPr lang="en-US" sz="3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*Repeated requests for special consideration, extensions, etc.</a:t>
            </a:r>
            <a:endParaRPr lang="en-US" sz="3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*Unusual or exaggerated emotional responses.</a:t>
            </a:r>
            <a:endParaRPr lang="en-US" sz="3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*Withdrawn from activities or decreased participation in class.</a:t>
            </a:r>
            <a:endParaRPr lang="en-US" sz="3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*Feeling “stressed-out” or overwhelmed with the college experience.</a:t>
            </a:r>
            <a:endParaRPr lang="en-US" sz="3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*Homesickness/death in family.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69105" y="3842953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Response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Faculty member talks to the student after class.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Faculty member calls Julie Byrnes 753.2271/397.2200 or Pat Johnson 753.2299/340.1567 and discusses the concern.  Julie or Pat contacts the student, sets an appointment, and meets with the student.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94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0232" y="765933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Level II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Examples: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*Habitual interference with classroom environment.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*Appears troubled or confused.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*Persistent and unreasonable demands for time and attention.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*Demonstrates bizarre behavior.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*Intimidating or harassing another person through words and/or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actions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29527" y="3622973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Response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*Faculty member contacts VPSS  Lynn Mahlberg 753-2282  / 340-2047 and/or their Center Director and reports concern.  (If the faculty member feels the need for immediate assistance in the classroom, call Security 934.4923.) 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*Non-emergency, Lynn calls Julie Byrnes, Pat Johnson, and/or Pat Anderson, if  necessary.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853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1474" y="618218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Level III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Critical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Examples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*Physical violence.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*Bringing/displaying a weapon.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*Discussing a plan for self or other harm.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*Obvious self-abuse.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*Disconnection with reality.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*Display of severe physical or mental illness.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*Suicidal Ideation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29001" y="3665024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Response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*Remain calm – do not raise your voice or challenge the student.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*If emergency, call 911.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 Call Security 934.4923 or Centers Director. Pat Anderson and Lynn Mahlberg are  notified by Security or / Center Director.  President is notified.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432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7515" y="698429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Level IV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Examples: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*Active Shooter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*Shelter in Place caused by chemical spill, gas leak,  or unbalanced person.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Notification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 the same as Level III.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64642" y="3229839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Response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*Assess the situation!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-If safe, evacuate you and students to safe location.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-If not safe: 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a. Lock  the door of the classroom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b. Close windows, blinds, drapes, etc.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c. Keep everyone calm, quiet, and inside the room.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d. If you have the ability, call 911.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e. Do not leave the room unless emergency personnel instruct you.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416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55821"/>
            <a:ext cx="8596668" cy="4585541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3400" dirty="0">
                <a:latin typeface="+mj-lt"/>
              </a:rPr>
              <a:t>Nationally most frequently cited factors affecting </a:t>
            </a:r>
            <a:endParaRPr lang="en-US" sz="3400" dirty="0" smtClean="0">
              <a:latin typeface="+mj-lt"/>
            </a:endParaRPr>
          </a:p>
          <a:p>
            <a:pPr marL="0" indent="0" algn="ctr">
              <a:buNone/>
            </a:pPr>
            <a:r>
              <a:rPr lang="en-US" sz="3400" dirty="0" smtClean="0">
                <a:latin typeface="+mj-lt"/>
              </a:rPr>
              <a:t>academic performance</a:t>
            </a:r>
          </a:p>
          <a:p>
            <a:pPr marL="0" indent="0" algn="ctr">
              <a:buNone/>
            </a:pPr>
            <a:endParaRPr lang="en-US" sz="2400" dirty="0">
              <a:latin typeface="+mj-lt"/>
            </a:endParaRPr>
          </a:p>
          <a:p>
            <a:pPr lvl="2">
              <a:defRPr/>
            </a:pPr>
            <a:r>
              <a:rPr lang="en-US" sz="3100" dirty="0">
                <a:latin typeface="Calibri" charset="0"/>
              </a:rPr>
              <a:t>Stress 				</a:t>
            </a:r>
            <a:r>
              <a:rPr lang="en-US" sz="3100" dirty="0" smtClean="0">
                <a:latin typeface="Calibri" charset="0"/>
              </a:rPr>
              <a:t>				28.5</a:t>
            </a:r>
            <a:r>
              <a:rPr lang="en-US" sz="3100" dirty="0">
                <a:latin typeface="Calibri" charset="0"/>
              </a:rPr>
              <a:t>%</a:t>
            </a:r>
          </a:p>
          <a:p>
            <a:pPr lvl="2">
              <a:defRPr/>
            </a:pPr>
            <a:r>
              <a:rPr lang="en-US" sz="3100" dirty="0">
                <a:latin typeface="Calibri" charset="0"/>
              </a:rPr>
              <a:t>Anxiety 				</a:t>
            </a:r>
            <a:r>
              <a:rPr lang="en-US" sz="3100" dirty="0" smtClean="0">
                <a:latin typeface="Calibri" charset="0"/>
              </a:rPr>
              <a:t>				19.7</a:t>
            </a:r>
            <a:r>
              <a:rPr lang="en-US" sz="3100" dirty="0">
                <a:latin typeface="Calibri" charset="0"/>
              </a:rPr>
              <a:t>%</a:t>
            </a:r>
          </a:p>
          <a:p>
            <a:pPr lvl="2">
              <a:defRPr/>
            </a:pPr>
            <a:r>
              <a:rPr lang="en-US" sz="3100" dirty="0">
                <a:latin typeface="Calibri" charset="0"/>
              </a:rPr>
              <a:t>Sleep difficulties 		</a:t>
            </a:r>
            <a:r>
              <a:rPr lang="en-US" sz="3100" dirty="0" smtClean="0">
                <a:latin typeface="Calibri" charset="0"/>
              </a:rPr>
              <a:t>			19.4</a:t>
            </a:r>
            <a:r>
              <a:rPr lang="en-US" sz="3100" dirty="0">
                <a:latin typeface="Calibri" charset="0"/>
              </a:rPr>
              <a:t>%</a:t>
            </a:r>
          </a:p>
          <a:p>
            <a:pPr lvl="2">
              <a:defRPr/>
            </a:pPr>
            <a:r>
              <a:rPr lang="en-US" sz="3100" dirty="0">
                <a:latin typeface="Calibri" charset="0"/>
              </a:rPr>
              <a:t>Depression 			</a:t>
            </a:r>
            <a:r>
              <a:rPr lang="en-US" sz="3100" dirty="0" smtClean="0">
                <a:latin typeface="Calibri" charset="0"/>
              </a:rPr>
              <a:t>				12.6</a:t>
            </a:r>
            <a:r>
              <a:rPr lang="en-US" sz="3100" dirty="0">
                <a:latin typeface="Calibri" charset="0"/>
              </a:rPr>
              <a:t>%</a:t>
            </a:r>
          </a:p>
          <a:p>
            <a:pPr lvl="2">
              <a:defRPr/>
            </a:pPr>
            <a:r>
              <a:rPr lang="en-US" sz="3100" dirty="0">
                <a:latin typeface="Calibri" charset="0"/>
              </a:rPr>
              <a:t>Internet use/ computer games	11.7% </a:t>
            </a:r>
          </a:p>
          <a:p>
            <a:pPr lvl="2">
              <a:defRPr/>
            </a:pPr>
            <a:endParaRPr lang="en-US" sz="1200" dirty="0">
              <a:latin typeface="Calibri" charset="0"/>
            </a:endParaRPr>
          </a:p>
          <a:p>
            <a:pPr lvl="2" algn="ctr">
              <a:buNone/>
              <a:defRPr/>
            </a:pPr>
            <a:r>
              <a:rPr lang="en-US" dirty="0" smtClean="0">
                <a:latin typeface="Calibri" charset="0"/>
              </a:rPr>
              <a:t>(</a:t>
            </a:r>
            <a:r>
              <a:rPr lang="en-US" dirty="0">
                <a:latin typeface="Calibri" charset="0"/>
              </a:rPr>
              <a:t>2013 ACHA-NCHA II survey of 123,078 college students )</a:t>
            </a:r>
          </a:p>
          <a:p>
            <a:pPr marL="274320" indent="-274320">
              <a:buNone/>
              <a:defRPr/>
            </a:pPr>
            <a:endParaRPr lang="en-US" dirty="0">
              <a:latin typeface="Calibri" charset="0"/>
            </a:endParaRPr>
          </a:p>
          <a:p>
            <a:pPr marL="0" indent="0" algn="ctr">
              <a:buNone/>
            </a:pPr>
            <a:endParaRPr lang="en-US" sz="2400" dirty="0">
              <a:latin typeface="+mj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of NSHE Campus Mental Health Presentation, Board of Regents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72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3633"/>
            <a:ext cx="8596668" cy="4657730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en-US" sz="6000" dirty="0">
                <a:latin typeface="+mj-lt"/>
              </a:rPr>
              <a:t>Nationally, last </a:t>
            </a:r>
            <a:r>
              <a:rPr lang="en-US" sz="6000" dirty="0" smtClean="0">
                <a:latin typeface="+mj-lt"/>
              </a:rPr>
              <a:t>year </a:t>
            </a:r>
            <a:r>
              <a:rPr lang="en-US" sz="6000" dirty="0">
                <a:latin typeface="+mj-lt"/>
              </a:rPr>
              <a:t>students reported</a:t>
            </a:r>
            <a:r>
              <a:rPr lang="en-US" sz="6000" dirty="0" smtClean="0">
                <a:latin typeface="+mj-lt"/>
              </a:rPr>
              <a:t>:</a:t>
            </a:r>
            <a:endParaRPr lang="en-US" sz="6000" dirty="0">
              <a:latin typeface="+mj-lt"/>
            </a:endParaRPr>
          </a:p>
          <a:p>
            <a:pPr algn="ctr"/>
            <a:endParaRPr lang="en-US" sz="6000" dirty="0" smtClean="0">
              <a:latin typeface="+mj-lt"/>
            </a:endParaRPr>
          </a:p>
          <a:p>
            <a:pPr algn="ctr"/>
            <a:endParaRPr lang="en-US" sz="2400" dirty="0" smtClean="0">
              <a:latin typeface="+mj-lt"/>
            </a:endParaRPr>
          </a:p>
          <a:p>
            <a:pPr lvl="2">
              <a:defRPr/>
            </a:pPr>
            <a:r>
              <a:rPr lang="en-US" sz="4200" dirty="0"/>
              <a:t>83.7% 	Felt overwhelmed by all they had to do.</a:t>
            </a:r>
          </a:p>
          <a:p>
            <a:pPr lvl="2">
              <a:defRPr/>
            </a:pPr>
            <a:r>
              <a:rPr lang="en-US" sz="4200" dirty="0"/>
              <a:t>59.6% 	Felt very sad. </a:t>
            </a:r>
          </a:p>
          <a:p>
            <a:pPr lvl="2">
              <a:defRPr/>
            </a:pPr>
            <a:r>
              <a:rPr lang="en-US" sz="4200" dirty="0"/>
              <a:t>51%    	Felt overwhelming anxiety.</a:t>
            </a:r>
          </a:p>
          <a:p>
            <a:pPr lvl="2">
              <a:defRPr/>
            </a:pPr>
            <a:r>
              <a:rPr lang="en-US" sz="4200" dirty="0"/>
              <a:t>45%    	Felt things were hopeless.</a:t>
            </a:r>
          </a:p>
          <a:p>
            <a:pPr lvl="2">
              <a:defRPr/>
            </a:pPr>
            <a:r>
              <a:rPr lang="en-US" sz="4200" dirty="0"/>
              <a:t>31.3%  	Felt so depressed that it was difficult to function. </a:t>
            </a:r>
          </a:p>
          <a:p>
            <a:pPr lvl="2">
              <a:defRPr/>
            </a:pPr>
            <a:r>
              <a:rPr lang="en-US" sz="4200" dirty="0"/>
              <a:t>7.4%   	</a:t>
            </a:r>
            <a:r>
              <a:rPr lang="en-US" sz="4200" dirty="0" smtClean="0"/>
              <a:t> Seriously </a:t>
            </a:r>
            <a:r>
              <a:rPr lang="en-US" sz="4200" dirty="0"/>
              <a:t>considered suicide.</a:t>
            </a:r>
          </a:p>
          <a:p>
            <a:pPr lvl="2">
              <a:defRPr/>
            </a:pPr>
            <a:r>
              <a:rPr lang="en-US" sz="4200" dirty="0"/>
              <a:t>1.5%    </a:t>
            </a:r>
            <a:r>
              <a:rPr lang="en-US" sz="4200" dirty="0" smtClean="0"/>
              <a:t>	Attempted </a:t>
            </a:r>
            <a:r>
              <a:rPr lang="en-US" sz="4200" dirty="0"/>
              <a:t>suicide.</a:t>
            </a:r>
          </a:p>
          <a:p>
            <a:pPr lvl="2">
              <a:defRPr/>
            </a:pPr>
            <a:endParaRPr lang="en-US" sz="1200" dirty="0">
              <a:latin typeface="Calibri" charset="0"/>
            </a:endParaRPr>
          </a:p>
          <a:p>
            <a:pPr lvl="2">
              <a:defRPr/>
            </a:pPr>
            <a:endParaRPr lang="en-US" sz="1200" dirty="0">
              <a:latin typeface="Calibri" charset="0"/>
            </a:endParaRPr>
          </a:p>
          <a:p>
            <a:pPr lvl="2">
              <a:buNone/>
              <a:defRPr/>
            </a:pPr>
            <a:r>
              <a:rPr lang="en-US" sz="3300" dirty="0" smtClean="0">
                <a:latin typeface="Calibri" charset="0"/>
              </a:rPr>
              <a:t>(</a:t>
            </a:r>
            <a:r>
              <a:rPr lang="en-US" sz="3300" dirty="0">
                <a:latin typeface="Calibri" charset="0"/>
              </a:rPr>
              <a:t>2013 ACHA-NCHA II survey of 123,078 college students )</a:t>
            </a:r>
          </a:p>
          <a:p>
            <a:endParaRPr lang="en-US" sz="2400" dirty="0">
              <a:latin typeface="+mj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of NSHE Campus Mental Health Presentation, Board of Regents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967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3789"/>
            <a:ext cx="8596668" cy="459757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300" dirty="0">
                <a:latin typeface="+mj-lt"/>
                <a:ea typeface="ＭＳ Ｐゴシック" charset="0"/>
              </a:rPr>
              <a:t>Nevada </a:t>
            </a:r>
            <a:r>
              <a:rPr lang="en-US" sz="3300" dirty="0" smtClean="0">
                <a:latin typeface="+mj-lt"/>
                <a:ea typeface="ＭＳ Ｐゴシック" charset="0"/>
              </a:rPr>
              <a:t>Students</a:t>
            </a:r>
          </a:p>
          <a:p>
            <a:pPr marL="0" indent="0">
              <a:buNone/>
            </a:pPr>
            <a:endParaRPr lang="en-US" sz="2400" dirty="0">
              <a:latin typeface="+mj-lt"/>
              <a:ea typeface="ＭＳ Ｐゴシック" charset="0"/>
            </a:endParaRPr>
          </a:p>
          <a:p>
            <a:pPr marL="0" indent="0">
              <a:buNone/>
              <a:defRPr/>
            </a:pPr>
            <a:r>
              <a:rPr lang="en-US" sz="2400" dirty="0"/>
              <a:t>UNR Counseling Services Clients Report:</a:t>
            </a:r>
          </a:p>
          <a:p>
            <a:pPr marL="0" indent="0">
              <a:buNone/>
              <a:defRPr/>
            </a:pPr>
            <a:endParaRPr lang="en-US" sz="2400" dirty="0"/>
          </a:p>
          <a:p>
            <a:pPr marL="274320" indent="-274320">
              <a:defRPr/>
            </a:pPr>
            <a:r>
              <a:rPr lang="en-US" sz="2400" dirty="0"/>
              <a:t>51.3%  I have sleep difficulties.</a:t>
            </a:r>
          </a:p>
          <a:p>
            <a:pPr marL="274320" indent="-274320">
              <a:defRPr/>
            </a:pPr>
            <a:r>
              <a:rPr lang="en-US" sz="2400" dirty="0"/>
              <a:t>47.3%   I feel isolated and alone.</a:t>
            </a:r>
          </a:p>
          <a:p>
            <a:pPr marL="274320" indent="-274320">
              <a:defRPr/>
            </a:pPr>
            <a:r>
              <a:rPr lang="en-US" sz="2400" dirty="0"/>
              <a:t>32.4%  I feel sad all the time.</a:t>
            </a:r>
          </a:p>
          <a:p>
            <a:pPr marL="274320" indent="-274320">
              <a:defRPr/>
            </a:pPr>
            <a:r>
              <a:rPr lang="en-US" sz="2400" dirty="0"/>
              <a:t>30.6%  I feel helpless.</a:t>
            </a:r>
          </a:p>
          <a:p>
            <a:pPr marL="274320" indent="-274320">
              <a:defRPr/>
            </a:pPr>
            <a:r>
              <a:rPr lang="en-US" sz="2400" dirty="0"/>
              <a:t>26.0%  I feel worthless.</a:t>
            </a:r>
          </a:p>
          <a:p>
            <a:pPr marL="274320" indent="-274320">
              <a:defRPr/>
            </a:pPr>
            <a:r>
              <a:rPr lang="en-US" sz="2400" dirty="0"/>
              <a:t>13.2%  I have thoughts of ending my life.</a:t>
            </a:r>
          </a:p>
          <a:p>
            <a:pPr marL="0" indent="0">
              <a:buNone/>
              <a:defRPr/>
            </a:pPr>
            <a:endParaRPr lang="en-US" sz="2400" dirty="0"/>
          </a:p>
          <a:p>
            <a:pPr marL="0" indent="0" algn="ctr">
              <a:buNone/>
              <a:defRPr/>
            </a:pPr>
            <a:r>
              <a:rPr lang="en-US" sz="2400" dirty="0"/>
              <a:t>(UNR Counseling Services CCAPS-34  Intake Data , 2013)</a:t>
            </a:r>
          </a:p>
          <a:p>
            <a:pPr marL="274320" indent="-274320">
              <a:defRPr/>
            </a:pPr>
            <a:endParaRPr lang="en-US" sz="2400" dirty="0"/>
          </a:p>
          <a:p>
            <a:pPr marL="0" indent="0" algn="ctr">
              <a:buNone/>
            </a:pPr>
            <a:endParaRPr lang="en-US" sz="2400" dirty="0">
              <a:latin typeface="+mj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of NSHE Campus Mental Health Presentation, Board of Regents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682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23475"/>
            <a:ext cx="8596668" cy="47178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latin typeface="+mj-lt"/>
              </a:rPr>
              <a:t>Nevada </a:t>
            </a:r>
            <a:r>
              <a:rPr lang="en-US" sz="2800" dirty="0" smtClean="0">
                <a:latin typeface="+mj-lt"/>
              </a:rPr>
              <a:t>Students</a:t>
            </a:r>
          </a:p>
          <a:p>
            <a:pPr marL="0" indent="0" algn="ctr">
              <a:buNone/>
            </a:pPr>
            <a:endParaRPr lang="en-US" sz="2400" dirty="0">
              <a:latin typeface="+mj-lt"/>
            </a:endParaRPr>
          </a:p>
          <a:p>
            <a:pPr marL="0" indent="0" algn="ctr">
              <a:buNone/>
              <a:defRPr/>
            </a:pPr>
            <a:r>
              <a:rPr lang="en-US" sz="2000" dirty="0">
                <a:ea typeface="ＭＳ Ｐゴシック" charset="0"/>
              </a:rPr>
              <a:t>Common issues expressed during the referral process for </a:t>
            </a:r>
            <a:r>
              <a:rPr lang="en-US" sz="2000" dirty="0" smtClean="0">
                <a:ea typeface="ＭＳ Ｐゴシック" charset="0"/>
              </a:rPr>
              <a:t>both</a:t>
            </a:r>
          </a:p>
          <a:p>
            <a:pPr marL="0" indent="0" algn="ctr">
              <a:buNone/>
              <a:defRPr/>
            </a:pPr>
            <a:r>
              <a:rPr lang="en-US" sz="2000" dirty="0" smtClean="0">
                <a:ea typeface="ＭＳ Ｐゴシック" charset="0"/>
              </a:rPr>
              <a:t> </a:t>
            </a:r>
            <a:r>
              <a:rPr lang="en-US" sz="2000" dirty="0">
                <a:ea typeface="ＭＳ Ｐゴシック" charset="0"/>
              </a:rPr>
              <a:t>WNC and GBC are:</a:t>
            </a:r>
          </a:p>
          <a:p>
            <a:pPr marL="0" indent="0">
              <a:buNone/>
              <a:defRPr/>
            </a:pPr>
            <a:endParaRPr lang="en-US" sz="2000" dirty="0">
              <a:ea typeface="ＭＳ Ｐゴシック" charset="0"/>
            </a:endParaRPr>
          </a:p>
          <a:p>
            <a:pPr lvl="1">
              <a:buFont typeface="Brush Script MT" charset="0"/>
              <a:buChar char="O"/>
              <a:defRPr/>
            </a:pPr>
            <a:r>
              <a:rPr lang="en-US" sz="2000" dirty="0">
                <a:ea typeface="ＭＳ Ｐゴシック" charset="0"/>
              </a:rPr>
              <a:t>Relationship Concerns</a:t>
            </a:r>
          </a:p>
          <a:p>
            <a:pPr lvl="1">
              <a:buFont typeface="Brush Script MT" charset="0"/>
              <a:buChar char="O"/>
              <a:defRPr/>
            </a:pPr>
            <a:r>
              <a:rPr lang="en-US" sz="2000" dirty="0">
                <a:ea typeface="ＭＳ Ｐゴシック" charset="0"/>
              </a:rPr>
              <a:t>Stress/Anxiety</a:t>
            </a:r>
          </a:p>
          <a:p>
            <a:pPr lvl="1">
              <a:buFont typeface="Brush Script MT" charset="0"/>
              <a:buChar char="O"/>
              <a:defRPr/>
            </a:pPr>
            <a:r>
              <a:rPr lang="en-US" sz="2000" dirty="0">
                <a:ea typeface="ＭＳ Ｐゴシック" charset="0"/>
              </a:rPr>
              <a:t>Depression and Suicidal Ideation</a:t>
            </a:r>
          </a:p>
          <a:p>
            <a:pPr lvl="1">
              <a:buFont typeface="Brush Script MT" charset="0"/>
              <a:buChar char="O"/>
              <a:defRPr/>
            </a:pPr>
            <a:r>
              <a:rPr lang="en-US" sz="2000" dirty="0">
                <a:ea typeface="ＭＳ Ｐゴシック" charset="0"/>
              </a:rPr>
              <a:t>Chemical Dependency </a:t>
            </a:r>
          </a:p>
          <a:p>
            <a:pPr marL="0" indent="0" algn="ctr">
              <a:buNone/>
            </a:pPr>
            <a:endParaRPr lang="en-US" sz="24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of NSHE Campus Mental Health Presentation, Board of Regents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428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1917"/>
            <a:ext cx="8596668" cy="45494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latin typeface="+mj-lt"/>
                <a:cs typeface="Calibri"/>
              </a:rPr>
              <a:t>Increasingly Serious </a:t>
            </a:r>
            <a:r>
              <a:rPr lang="en-US" sz="2800" dirty="0" smtClean="0">
                <a:latin typeface="+mj-lt"/>
                <a:cs typeface="Calibri"/>
              </a:rPr>
              <a:t>Problems</a:t>
            </a:r>
          </a:p>
          <a:p>
            <a:pPr marL="0" indent="0" algn="ctr">
              <a:buNone/>
            </a:pPr>
            <a:endParaRPr lang="en-US" sz="2800" dirty="0">
              <a:latin typeface="+mj-lt"/>
            </a:endParaRPr>
          </a:p>
          <a:p>
            <a:pPr marL="0" indent="0">
              <a:buNone/>
              <a:defRPr/>
            </a:pPr>
            <a:r>
              <a:rPr lang="en-US" sz="2800" dirty="0">
                <a:latin typeface="Calibri" charset="0"/>
              </a:rPr>
              <a:t>On the 2013 Nat. Survey of College Counseling, 100% of directors at 2-year schools and 96% at 4-year schools reported an increase in students with more  serious psychological problems. </a:t>
            </a:r>
          </a:p>
          <a:p>
            <a:pPr marL="0" indent="0" algn="ctr">
              <a:buNone/>
              <a:defRPr/>
            </a:pPr>
            <a:endParaRPr lang="en-US" sz="2800" dirty="0">
              <a:latin typeface="Calibri" charset="0"/>
            </a:endParaRPr>
          </a:p>
          <a:p>
            <a:pPr marL="0" indent="0" algn="ctr">
              <a:buNone/>
              <a:defRPr/>
            </a:pPr>
            <a:endParaRPr lang="en-US" sz="1600" dirty="0">
              <a:latin typeface="Calibri" charset="0"/>
            </a:endParaRPr>
          </a:p>
          <a:p>
            <a:pPr marL="0" indent="0" algn="ctr">
              <a:buNone/>
              <a:defRPr/>
            </a:pPr>
            <a:r>
              <a:rPr lang="en-US" sz="2800" dirty="0">
                <a:latin typeface="Calibri" charset="0"/>
              </a:rPr>
              <a:t>(http://www.collegecounseling.org/surveys)</a:t>
            </a:r>
          </a:p>
          <a:p>
            <a:pPr marL="0" indent="0" algn="ctr">
              <a:buNone/>
            </a:pPr>
            <a:endParaRPr lang="en-US" sz="28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of NSHE Campus Mental Health Presentation, Board of Regents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832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67853"/>
            <a:ext cx="8596668" cy="45735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latin typeface="+mj-lt"/>
                <a:cs typeface="Calibri"/>
              </a:rPr>
              <a:t>Why are we responsive to mental health </a:t>
            </a:r>
            <a:r>
              <a:rPr lang="en-US" sz="2800" dirty="0" smtClean="0">
                <a:latin typeface="+mj-lt"/>
                <a:cs typeface="Calibri"/>
              </a:rPr>
              <a:t>issues?</a:t>
            </a:r>
          </a:p>
          <a:p>
            <a:pPr marL="0" indent="0" algn="ctr">
              <a:buNone/>
            </a:pPr>
            <a:endParaRPr lang="en-US" sz="2800" dirty="0">
              <a:latin typeface="+mj-lt"/>
            </a:endParaRPr>
          </a:p>
          <a:p>
            <a:pPr marL="514350" indent="-514350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en-US" sz="2800" dirty="0">
                <a:latin typeface="Calibri" charset="0"/>
              </a:rPr>
              <a:t>Safety for the campus</a:t>
            </a:r>
          </a:p>
          <a:p>
            <a:pPr marL="514350" indent="-514350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en-US" sz="2800" dirty="0">
                <a:latin typeface="Calibri" charset="0"/>
              </a:rPr>
              <a:t>Improves academic performance</a:t>
            </a:r>
          </a:p>
          <a:p>
            <a:pPr marL="514350" indent="-514350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en-US" sz="2800" dirty="0">
                <a:latin typeface="Calibri" charset="0"/>
              </a:rPr>
              <a:t>Improves retention</a:t>
            </a:r>
          </a:p>
          <a:p>
            <a:pPr marL="514350" indent="-514350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en-US" sz="2800" dirty="0">
                <a:latin typeface="Calibri" charset="0"/>
              </a:rPr>
              <a:t>Advances in mental health treatment have removed pre-existing barriers to higher education</a:t>
            </a:r>
          </a:p>
          <a:p>
            <a:pPr marL="514350" indent="-514350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en-US" sz="2800" dirty="0">
                <a:latin typeface="Calibri" charset="0"/>
              </a:rPr>
              <a:t>Traditional-age students are at higher risk for mental health issues brought on by multiple stressors</a:t>
            </a:r>
          </a:p>
          <a:p>
            <a:pPr marL="0" indent="0" algn="ctr">
              <a:buNone/>
            </a:pPr>
            <a:endParaRPr lang="en-US" sz="28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of NSHE Campus Mental Health Presentation, Board of Regents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574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3633"/>
            <a:ext cx="8596668" cy="46577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UNLV Retention </a:t>
            </a:r>
            <a:r>
              <a:rPr lang="en-US" sz="2800" dirty="0" smtClean="0"/>
              <a:t>Impact</a:t>
            </a:r>
          </a:p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of NSHE Campus Mental Health Presentation, Board of Regents 2014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828190"/>
              </p:ext>
            </p:extLst>
          </p:nvPr>
        </p:nvGraphicFramePr>
        <p:xfrm>
          <a:off x="1700547" y="2875180"/>
          <a:ext cx="6248400" cy="2243328"/>
        </p:xfrm>
        <a:graphic>
          <a:graphicData uri="http://schemas.openxmlformats.org/drawingml/2006/table">
            <a:tbl>
              <a:tblPr/>
              <a:tblGrid>
                <a:gridCol w="3760788"/>
                <a:gridCol w="2487612"/>
              </a:tblGrid>
              <a:tr h="525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Academic Status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2011-2012 Percentage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(f)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Reenrolled or Graduated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     82%     (179)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FCC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Suspended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     0%         (0)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0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Probation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     0%         (0)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FCC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No Activity or Withdrew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    18%       (40)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0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 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FCC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pitchFamily="34" charset="0"/>
                          <a:ea typeface="ＭＳ Ｐゴシック" pitchFamily="34" charset="-128"/>
                        </a:rPr>
                        <a:t>219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0E8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784684" y="514744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One year of continued enrollment for these 179 students represents </a:t>
            </a:r>
            <a:r>
              <a:rPr lang="en-US" dirty="0" smtClean="0"/>
              <a:t>$</a:t>
            </a:r>
            <a:r>
              <a:rPr lang="en-US" dirty="0"/>
              <a:t>958,595.12 in tuition.</a:t>
            </a: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924844"/>
            <a:ext cx="8596668" cy="779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916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3633"/>
            <a:ext cx="8596668" cy="46577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latin typeface="+mj-lt"/>
                <a:cs typeface="Calibri"/>
              </a:rPr>
              <a:t>Community College </a:t>
            </a:r>
            <a:r>
              <a:rPr lang="en-US" sz="2800" dirty="0" smtClean="0">
                <a:latin typeface="+mj-lt"/>
                <a:cs typeface="Calibri"/>
              </a:rPr>
              <a:t>Counseling Information</a:t>
            </a:r>
          </a:p>
          <a:p>
            <a:pPr marL="0" indent="0" algn="ctr">
              <a:buNone/>
            </a:pPr>
            <a:endParaRPr lang="en-US" sz="2800" dirty="0">
              <a:latin typeface="+mj-lt"/>
            </a:endParaRPr>
          </a:p>
          <a:p>
            <a:r>
              <a:rPr lang="en-US" sz="2800" dirty="0"/>
              <a:t>Although counseling services are available at NSHE community colleges, TMCC, WNC, and GBC rely on </a:t>
            </a:r>
            <a:r>
              <a:rPr lang="ja-JP" altLang="en-US" sz="2800" dirty="0"/>
              <a:t>“</a:t>
            </a:r>
            <a:r>
              <a:rPr lang="en-US" altLang="ja-JP" sz="2800" dirty="0"/>
              <a:t>community partners</a:t>
            </a:r>
            <a:r>
              <a:rPr lang="ja-JP" altLang="en-US" sz="2800" dirty="0"/>
              <a:t>”</a:t>
            </a:r>
            <a:r>
              <a:rPr lang="en-US" altLang="ja-JP" sz="2800" dirty="0"/>
              <a:t> to serve students’ psychiatric, medical and intensive mental health needs. </a:t>
            </a:r>
          </a:p>
          <a:p>
            <a:r>
              <a:rPr lang="en-US" sz="2800" dirty="0"/>
              <a:t>This model is common for community colleges across the country.</a:t>
            </a:r>
          </a:p>
          <a:p>
            <a:pPr marL="0" indent="0" algn="ctr">
              <a:buNone/>
            </a:pPr>
            <a:endParaRPr lang="en-US" sz="28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of NSHE Campus Mental Health Presentation, Board of Regents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323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3633"/>
            <a:ext cx="8596668" cy="46577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latin typeface="+mj-lt"/>
                <a:cs typeface="Calibri"/>
              </a:rPr>
              <a:t>Community College </a:t>
            </a:r>
            <a:r>
              <a:rPr lang="en-US" sz="2800" dirty="0" smtClean="0">
                <a:latin typeface="+mj-lt"/>
                <a:cs typeface="Calibri"/>
              </a:rPr>
              <a:t>Counseling Information</a:t>
            </a:r>
          </a:p>
          <a:p>
            <a:pPr marL="0" indent="0" algn="ctr">
              <a:buNone/>
            </a:pPr>
            <a:endParaRPr lang="en-US" sz="2800" dirty="0">
              <a:latin typeface="+mj-lt"/>
              <a:cs typeface="Calibri"/>
            </a:endParaRPr>
          </a:p>
          <a:p>
            <a:r>
              <a:rPr lang="en-US" sz="2800" dirty="0"/>
              <a:t>WNC provides mental health services through referrals to community providers. </a:t>
            </a:r>
          </a:p>
          <a:p>
            <a:r>
              <a:rPr lang="en-US" sz="2800" dirty="0"/>
              <a:t>GBC provides mental health services through the Cooperative IAV Counseling program with UNLV.</a:t>
            </a:r>
          </a:p>
          <a:p>
            <a:r>
              <a:rPr lang="en-US" sz="2800" dirty="0"/>
              <a:t>TMCC has full time, nationally-certified counselors to provide mental health services.</a:t>
            </a:r>
          </a:p>
          <a:p>
            <a:pPr marL="0" indent="0" algn="ctr">
              <a:buNone/>
            </a:pPr>
            <a:endParaRPr lang="en-US" sz="2800" dirty="0">
              <a:latin typeface="+mj-lt"/>
              <a:cs typeface="Calibri"/>
            </a:endParaRPr>
          </a:p>
          <a:p>
            <a:pPr marL="0" indent="0" algn="ctr">
              <a:buNone/>
            </a:pPr>
            <a:endParaRPr lang="en-US" sz="2800" dirty="0" smtClean="0">
              <a:latin typeface="+mj-lt"/>
            </a:endParaRPr>
          </a:p>
          <a:p>
            <a:pPr marL="0" indent="0" algn="ctr">
              <a:buNone/>
            </a:pPr>
            <a:endParaRPr lang="en-US" sz="28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of NSHE Campus Mental Health Presentation, Board of Regents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152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3633"/>
            <a:ext cx="8596668" cy="465773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800" dirty="0">
                <a:latin typeface="+mj-lt"/>
                <a:cs typeface="Calibri" pitchFamily="34" charset="0"/>
              </a:rPr>
              <a:t>Behavioral Intervention </a:t>
            </a:r>
            <a:r>
              <a:rPr lang="en-US" sz="2800" dirty="0" smtClean="0">
                <a:latin typeface="+mj-lt"/>
                <a:cs typeface="Calibri" pitchFamily="34" charset="0"/>
              </a:rPr>
              <a:t>Teams</a:t>
            </a:r>
          </a:p>
          <a:p>
            <a:pPr marL="0" indent="0" algn="ctr">
              <a:buNone/>
            </a:pPr>
            <a:endParaRPr lang="en-US" sz="2800" dirty="0">
              <a:latin typeface="+mj-lt"/>
            </a:endParaRPr>
          </a:p>
          <a:p>
            <a:r>
              <a:rPr lang="en-US" sz="2800" dirty="0">
                <a:latin typeface="Calibri" charset="0"/>
              </a:rPr>
              <a:t>All NSHE institutions have a team with the exception of NSC (in development)</a:t>
            </a:r>
          </a:p>
          <a:p>
            <a:r>
              <a:rPr lang="en-US" sz="2800" dirty="0">
                <a:latin typeface="Calibri" charset="0"/>
              </a:rPr>
              <a:t>There are two primary goals of intervention teams: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latin typeface="Calibri" charset="0"/>
              </a:rPr>
              <a:t>Prevention: identify and assist students of concern before serious problems develop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latin typeface="Calibri" charset="0"/>
              </a:rPr>
              <a:t>Threat assessment: assess danger and respond as necessary to protect the community and the individual</a:t>
            </a:r>
          </a:p>
          <a:p>
            <a:r>
              <a:rPr lang="en-US" sz="2800" dirty="0">
                <a:latin typeface="Calibri" charset="0"/>
              </a:rPr>
              <a:t>The number of cases reviewed varies depending on the student body size, referral criteria to the team, and the culture of reporting on campus</a:t>
            </a:r>
          </a:p>
          <a:p>
            <a:pPr marL="0" indent="0">
              <a:buNone/>
            </a:pPr>
            <a:endParaRPr lang="en-US" sz="28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of NSHE Campus Mental Health Presentation, Board of Regents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325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3633"/>
            <a:ext cx="8596668" cy="46577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latin typeface="+mj-lt"/>
                <a:cs typeface="Calibri" pitchFamily="34" charset="0"/>
              </a:rPr>
              <a:t>Contributions of Intervention </a:t>
            </a:r>
            <a:r>
              <a:rPr lang="en-US" sz="2800" dirty="0" smtClean="0">
                <a:latin typeface="+mj-lt"/>
                <a:cs typeface="Calibri" pitchFamily="34" charset="0"/>
              </a:rPr>
              <a:t>Teams</a:t>
            </a:r>
          </a:p>
          <a:p>
            <a:pPr marL="0" indent="0" algn="ctr">
              <a:buNone/>
            </a:pPr>
            <a:endParaRPr lang="en-US" sz="2800" dirty="0" smtClean="0">
              <a:latin typeface="+mj-lt"/>
              <a:cs typeface="Calibri" pitchFamily="34" charset="0"/>
            </a:endParaRPr>
          </a:p>
          <a:p>
            <a:pPr marL="800100" lvl="1" indent="-342900">
              <a:lnSpc>
                <a:spcPct val="90000"/>
              </a:lnSpc>
              <a:defRPr/>
            </a:pPr>
            <a:r>
              <a:rPr lang="en-US" sz="2000" dirty="0"/>
              <a:t>Break down information silos to provide </a:t>
            </a:r>
            <a:r>
              <a:rPr lang="en-US" sz="2000" dirty="0" smtClean="0"/>
              <a:t>unified </a:t>
            </a:r>
            <a:r>
              <a:rPr lang="en-US" sz="2000" dirty="0"/>
              <a:t>crisis management</a:t>
            </a:r>
          </a:p>
          <a:p>
            <a:pPr marL="800100" lvl="1" indent="-342900">
              <a:lnSpc>
                <a:spcPct val="90000"/>
              </a:lnSpc>
              <a:defRPr/>
            </a:pPr>
            <a:r>
              <a:rPr lang="en-US" sz="2000" dirty="0"/>
              <a:t>Provide help to high risk students</a:t>
            </a:r>
          </a:p>
          <a:p>
            <a:pPr marL="800100" lvl="1" indent="-342900">
              <a:lnSpc>
                <a:spcPct val="90000"/>
              </a:lnSpc>
              <a:defRPr/>
            </a:pPr>
            <a:r>
              <a:rPr lang="en-US" sz="2000" dirty="0"/>
              <a:t>Assist students in accessing resources or navigating systems</a:t>
            </a:r>
          </a:p>
          <a:p>
            <a:pPr marL="800100" lvl="1" indent="-342900">
              <a:lnSpc>
                <a:spcPct val="90000"/>
              </a:lnSpc>
              <a:defRPr/>
            </a:pPr>
            <a:r>
              <a:rPr lang="en-US" sz="2000" dirty="0"/>
              <a:t>Facilitate medical leaves of absence</a:t>
            </a:r>
          </a:p>
          <a:p>
            <a:pPr marL="800100" lvl="1" indent="-342900">
              <a:lnSpc>
                <a:spcPct val="90000"/>
              </a:lnSpc>
              <a:defRPr/>
            </a:pPr>
            <a:r>
              <a:rPr lang="en-US" sz="2000" dirty="0"/>
              <a:t>Coordinate mandatory/involuntary leave and re-entry</a:t>
            </a:r>
          </a:p>
          <a:p>
            <a:pPr marL="800100" lvl="1" indent="-342900">
              <a:lnSpc>
                <a:spcPct val="90000"/>
              </a:lnSpc>
              <a:defRPr/>
            </a:pPr>
            <a:r>
              <a:rPr lang="en-US" sz="2000" dirty="0"/>
              <a:t>Provide formal referrals</a:t>
            </a:r>
          </a:p>
          <a:p>
            <a:pPr marL="800100" lvl="1" indent="-342900">
              <a:lnSpc>
                <a:spcPct val="90000"/>
              </a:lnSpc>
              <a:defRPr/>
            </a:pPr>
            <a:r>
              <a:rPr lang="en-US" sz="2000" dirty="0"/>
              <a:t>Plan and provide training on assisting at-risk students and responding to emergencies</a:t>
            </a:r>
          </a:p>
          <a:p>
            <a:pPr marL="0" indent="0">
              <a:buNone/>
            </a:pPr>
            <a:endParaRPr lang="en-US" sz="28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Courtesy of NSHE Campus Mental Health Presentation, Board of Regents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223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3633"/>
            <a:ext cx="8596668" cy="46577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“</a:t>
            </a:r>
            <a:r>
              <a:rPr lang="en-US" sz="2800" smtClean="0"/>
              <a:t>ENABLING”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400" dirty="0" smtClean="0"/>
              <a:t>A Word that may have positive or negative connotations.</a:t>
            </a:r>
          </a:p>
          <a:p>
            <a:pPr marL="0" indent="0" algn="ctr">
              <a:buNone/>
            </a:pPr>
            <a:r>
              <a:rPr lang="en-US" sz="2400" dirty="0" smtClean="0"/>
              <a:t>To enable means to help.</a:t>
            </a:r>
          </a:p>
          <a:p>
            <a:pPr marL="0" indent="0" algn="ctr">
              <a:buNone/>
            </a:pPr>
            <a:r>
              <a:rPr lang="en-US" sz="2400" dirty="0" smtClean="0"/>
              <a:t>We just need to be sure WHAT we are helping,</a:t>
            </a:r>
          </a:p>
          <a:p>
            <a:pPr marL="0" indent="0" algn="ctr">
              <a:buNone/>
            </a:pPr>
            <a:r>
              <a:rPr lang="en-US" sz="2400" dirty="0" smtClean="0"/>
              <a:t>The problem or the solution.</a:t>
            </a:r>
          </a:p>
          <a:p>
            <a:pPr marL="0" indent="0" algn="ctr">
              <a:buNone/>
            </a:pPr>
            <a:r>
              <a:rPr lang="en-US" sz="2400" dirty="0" smtClean="0"/>
              <a:t>Any time a supervisor or coworker makes excuses, picks up the slack, or covers up repeatedly for an employee or student, that person is enabling self-destructive behavior.</a:t>
            </a:r>
          </a:p>
          <a:p>
            <a:pPr marL="0" indent="0" algn="ctr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516629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Intervention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3633"/>
            <a:ext cx="8596668" cy="465773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76785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168</TotalTime>
  <Words>1280</Words>
  <Application>Microsoft Office PowerPoint</Application>
  <PresentationFormat>Widescreen</PresentationFormat>
  <Paragraphs>331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メイリオ</vt:lpstr>
      <vt:lpstr>ＭＳ Ｐゴシック</vt:lpstr>
      <vt:lpstr>Arial</vt:lpstr>
      <vt:lpstr>Brush Script MT</vt:lpstr>
      <vt:lpstr>Calibri</vt:lpstr>
      <vt:lpstr>Franklin Gothic Book</vt:lpstr>
      <vt:lpstr>Times New Roman</vt:lpstr>
      <vt:lpstr>Trebuchet MS</vt:lpstr>
      <vt:lpstr>Wingdings</vt:lpstr>
      <vt:lpstr>Wingdings 3</vt:lpstr>
      <vt:lpstr>Facet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PowerPoint Presentation</vt:lpstr>
      <vt:lpstr>PowerPoint Presentation</vt:lpstr>
      <vt:lpstr>PowerPoint Presentation</vt:lpstr>
      <vt:lpstr>PowerPoint Presentation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  <vt:lpstr>Behavioral Intervention Training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Behavioral Intervention Training</dc:title>
  <dc:creator>Patricia Anderson</dc:creator>
  <cp:lastModifiedBy>GBC</cp:lastModifiedBy>
  <cp:revision>31</cp:revision>
  <cp:lastPrinted>2014-08-06T17:34:21Z</cp:lastPrinted>
  <dcterms:created xsi:type="dcterms:W3CDTF">2014-08-05T02:51:57Z</dcterms:created>
  <dcterms:modified xsi:type="dcterms:W3CDTF">2015-02-25T20:20:48Z</dcterms:modified>
</cp:coreProperties>
</file>